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63" r:id="rId3"/>
    <p:sldId id="257" r:id="rId4"/>
    <p:sldId id="264" r:id="rId5"/>
    <p:sldId id="259" r:id="rId6"/>
    <p:sldId id="265" r:id="rId7"/>
    <p:sldId id="266" r:id="rId8"/>
    <p:sldId id="267" r:id="rId9"/>
    <p:sldId id="269" r:id="rId10"/>
    <p:sldId id="268" r:id="rId11"/>
    <p:sldId id="26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2" autoAdjust="0"/>
    <p:restoredTop sz="94660"/>
  </p:normalViewPr>
  <p:slideViewPr>
    <p:cSldViewPr snapToGrid="0">
      <p:cViewPr varScale="1">
        <p:scale>
          <a:sx n="73" d="100"/>
          <a:sy n="73" d="100"/>
        </p:scale>
        <p:origin x="64" y="6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loyd Brodsky" userId="10b061aabbeb208a" providerId="LiveId" clId="{E6C9BB56-D8BE-46A5-ACCD-8214DCD9B71E}"/>
    <pc:docChg chg="custSel modSld">
      <pc:chgData name="Lloyd Brodsky" userId="10b061aabbeb208a" providerId="LiveId" clId="{E6C9BB56-D8BE-46A5-ACCD-8214DCD9B71E}" dt="2018-09-16T19:24:31.844" v="86" actId="20577"/>
      <pc:docMkLst>
        <pc:docMk/>
      </pc:docMkLst>
      <pc:sldChg chg="modNotesTx">
        <pc:chgData name="Lloyd Brodsky" userId="10b061aabbeb208a" providerId="LiveId" clId="{E6C9BB56-D8BE-46A5-ACCD-8214DCD9B71E}" dt="2018-09-16T19:24:31.844" v="86" actId="20577"/>
        <pc:sldMkLst>
          <pc:docMk/>
          <pc:sldMk cId="3833093892" sldId="260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66BFE-7A74-4BFB-B3EC-C0DD612812D5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552D3-C1DC-46FC-9E0D-0A03A4931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536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Jay:</a:t>
            </a:r>
          </a:p>
          <a:p>
            <a:r>
              <a:rPr lang="en-US" dirty="0"/>
              <a:t>This is your section, so these are just suggestions</a:t>
            </a:r>
          </a:p>
          <a:p>
            <a:r>
              <a:rPr lang="en-US" dirty="0"/>
              <a:t>I thought satisfaction and acceptance are two different things, especially when it comes to providers</a:t>
            </a:r>
          </a:p>
          <a:p>
            <a:r>
              <a:rPr lang="en-US" dirty="0"/>
              <a:t>I think one would be amiss not to mention that countries the universal health usually have a higher overall tax load</a:t>
            </a:r>
          </a:p>
          <a:p>
            <a:r>
              <a:rPr lang="en-US" dirty="0"/>
              <a:t>The aggressive negotiating with pharma is somewhat different than having a NICE. Also most of these government are involved in financing construction, not just giving permission to build</a:t>
            </a:r>
          </a:p>
          <a:p>
            <a:r>
              <a:rPr lang="en-US" dirty="0"/>
              <a:t>Finally on the NICE business I thought mentioning that non-emergency non-life extending care gets short shrift in </a:t>
            </a:r>
            <a:r>
              <a:rPr lang="en-US" dirty="0" err="1"/>
              <a:t>underresourced</a:t>
            </a:r>
            <a:r>
              <a:rPr lang="en-US" dirty="0"/>
              <a:t> systems is important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552D3-C1DC-46FC-9E0D-0A03A493189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791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 note , of course, that the US is very open only if you have health insurance… And then there is the Medicaid access problem</a:t>
            </a:r>
          </a:p>
          <a:p>
            <a:r>
              <a:rPr lang="en-US" dirty="0"/>
              <a:t>Also label cost as percentage of GDP. Doesn’t everybody in the first world have an aging population. This is the first time I’ve seen Turkey on a list like this. Why did you pick that one? (just curious)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552D3-C1DC-46FC-9E0D-0A03A493189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34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552D3-C1DC-46FC-9E0D-0A03A493189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56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I added my typically provocative questions to your list. This needs to get trimmed.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552D3-C1DC-46FC-9E0D-0A03A493189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959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INTERNATIONAL Health systems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Lloyd Brodsky</a:t>
            </a:r>
          </a:p>
          <a:p>
            <a:r>
              <a:rPr lang="en-US" dirty="0"/>
              <a:t>Jay shiver</a:t>
            </a:r>
          </a:p>
        </p:txBody>
      </p:sp>
    </p:spTree>
    <p:extLst>
      <p:ext uri="{BB962C8B-B14F-4D97-AF65-F5344CB8AC3E}">
        <p14:creationId xmlns:p14="http://schemas.microsoft.com/office/powerpoint/2010/main" val="588436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7C262-095A-4871-8B48-4FEB96AEB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Varieties of escape hatches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A96E7-0782-4AC3-BD5C-B335054B4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Transborder travel</a:t>
            </a:r>
          </a:p>
          <a:p>
            <a:pPr lvl="1"/>
            <a:r>
              <a:rPr lang="en-US" dirty="0"/>
              <a:t>European Union EHIC card lets you use go anywhere in the EU</a:t>
            </a:r>
          </a:p>
          <a:p>
            <a:pPr lvl="1"/>
            <a:r>
              <a:rPr lang="en-US" dirty="0"/>
              <a:t>90% of Canadians live within 100 miles of the US</a:t>
            </a:r>
          </a:p>
          <a:p>
            <a:r>
              <a:rPr lang="en-US" dirty="0"/>
              <a:t>Parallel private insurance and/or balance billing permitted in many countries</a:t>
            </a:r>
          </a:p>
          <a:p>
            <a:pPr lvl="1"/>
            <a:r>
              <a:rPr lang="en-US" dirty="0"/>
              <a:t>Private insurance as employee benefit in UK</a:t>
            </a:r>
          </a:p>
          <a:p>
            <a:pPr lvl="1"/>
            <a:r>
              <a:rPr lang="en-US" dirty="0"/>
              <a:t>Parallel private system in Germany available for affluent persons</a:t>
            </a:r>
          </a:p>
          <a:p>
            <a:r>
              <a:rPr lang="en-US" dirty="0"/>
              <a:t>Optional extras and/or reference pricing</a:t>
            </a:r>
          </a:p>
          <a:p>
            <a:pPr lvl="1"/>
            <a:r>
              <a:rPr lang="en-US" dirty="0"/>
              <a:t>Many countries (</a:t>
            </a:r>
            <a:r>
              <a:rPr lang="en-US" dirty="0" err="1"/>
              <a:t>eg</a:t>
            </a:r>
            <a:r>
              <a:rPr lang="en-US" dirty="0"/>
              <a:t> Netherlands) allow insurance companies to offer riders extending the mandatory basic plan</a:t>
            </a:r>
          </a:p>
          <a:p>
            <a:pPr lvl="1"/>
            <a:r>
              <a:rPr lang="en-US" dirty="0"/>
              <a:t>Others (</a:t>
            </a:r>
            <a:r>
              <a:rPr lang="en-US" dirty="0" err="1"/>
              <a:t>eg</a:t>
            </a:r>
            <a:r>
              <a:rPr lang="en-US" dirty="0"/>
              <a:t> South Korea) pay for a basic service and the hospital either sells optional extras or lets freelancers you can enhance with your own money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393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questions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Why do many Americans trust the VHA and Medicare but hate the idea of government health care?</a:t>
            </a:r>
          </a:p>
          <a:p>
            <a:r>
              <a:rPr lang="en-US" dirty="0"/>
              <a:t>So if there is government-funded health care what happens with reproductive care and the Hyde amendment?</a:t>
            </a:r>
          </a:p>
          <a:p>
            <a:r>
              <a:rPr lang="en-US" dirty="0"/>
              <a:t>What would need to be in a universal health plan to make it palatable to providers and pharma?</a:t>
            </a:r>
          </a:p>
          <a:p>
            <a:r>
              <a:rPr lang="en-US" dirty="0"/>
              <a:t>How portable are these other system concepts?</a:t>
            </a:r>
          </a:p>
          <a:p>
            <a:r>
              <a:rPr lang="en-US" dirty="0"/>
              <a:t>What models would be acceptable in this country?</a:t>
            </a:r>
          </a:p>
          <a:p>
            <a:r>
              <a:rPr lang="en-US" dirty="0"/>
              <a:t>Is everything you’ve heard about universal coverage true?</a:t>
            </a:r>
          </a:p>
          <a:p>
            <a:r>
              <a:rPr lang="en-US" dirty="0"/>
              <a:t>What role should our government play? And at which levels? </a:t>
            </a:r>
          </a:p>
          <a:p>
            <a:r>
              <a:rPr lang="en-US" dirty="0"/>
              <a:t>How can HIT have a role in these other systems?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093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7B1B4-00DC-4519-A952-0E53FB500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compare universal health insurance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A471F-A54F-44BB-846A-31823FAF9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Jay will talk about what they have in common</a:t>
            </a:r>
          </a:p>
          <a:p>
            <a:r>
              <a:rPr lang="en-US" dirty="0"/>
              <a:t>Lloyd will talk about how they differ</a:t>
            </a:r>
          </a:p>
        </p:txBody>
      </p:sp>
    </p:spTree>
    <p:extLst>
      <p:ext uri="{BB962C8B-B14F-4D97-AF65-F5344CB8AC3E}">
        <p14:creationId xmlns:p14="http://schemas.microsoft.com/office/powerpoint/2010/main" val="2970482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10456" y="282315"/>
            <a:ext cx="3972516" cy="6369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673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0EF99-A918-472C-B1FF-BDF960066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they have in common?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38621-3923-4CBD-89D6-50BFA6CDD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Broad-based consumer satisfaction  and acceptance by both patients and providers</a:t>
            </a:r>
          </a:p>
          <a:p>
            <a:pPr lvl="1"/>
            <a:r>
              <a:rPr lang="en-US" dirty="0"/>
              <a:t>https://www.commonwealthfund.org/publications/journal-article/2013/apr/analysis-survey-data-11-countries-finds-satisfaction-health</a:t>
            </a:r>
          </a:p>
          <a:p>
            <a:r>
              <a:rPr lang="en-US" dirty="0"/>
              <a:t>Cost less but higher overall tax load</a:t>
            </a:r>
          </a:p>
          <a:p>
            <a:pPr lvl="1"/>
            <a:r>
              <a:rPr lang="en-US" dirty="0"/>
              <a:t>Your slide(s)</a:t>
            </a:r>
          </a:p>
          <a:p>
            <a:r>
              <a:rPr lang="en-US" dirty="0"/>
              <a:t>Enrollment mandates, aggressive negotiating with pharma,  and siting &amp; price controls</a:t>
            </a:r>
          </a:p>
          <a:p>
            <a:pPr lvl="1"/>
            <a:r>
              <a:rPr lang="en-US" dirty="0"/>
              <a:t>Paid for by taxes </a:t>
            </a:r>
          </a:p>
          <a:p>
            <a:r>
              <a:rPr lang="en-US" dirty="0"/>
              <a:t>Limitation on choice</a:t>
            </a:r>
          </a:p>
          <a:p>
            <a:pPr lvl="1"/>
            <a:r>
              <a:rPr lang="en-US" dirty="0"/>
              <a:t>Everybody has a NICE a cost-effectiveness test</a:t>
            </a:r>
          </a:p>
          <a:p>
            <a:pPr lvl="2"/>
            <a:r>
              <a:rPr lang="en-US" dirty="0"/>
              <a:t>That means emergencies and life-saving treatment takes priority over elective care</a:t>
            </a:r>
          </a:p>
          <a:p>
            <a:pPr lvl="1"/>
            <a:r>
              <a:rPr lang="en-US" dirty="0"/>
              <a:t>Everybody requires referrals to specialists</a:t>
            </a:r>
          </a:p>
        </p:txBody>
      </p:sp>
    </p:spTree>
    <p:extLst>
      <p:ext uri="{BB962C8B-B14F-4D97-AF65-F5344CB8AC3E}">
        <p14:creationId xmlns:p14="http://schemas.microsoft.com/office/powerpoint/2010/main" val="2762372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from around the globe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4484033"/>
              </p:ext>
            </p:extLst>
          </p:nvPr>
        </p:nvGraphicFramePr>
        <p:xfrm>
          <a:off x="388509" y="2283097"/>
          <a:ext cx="11043737" cy="316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Worksheet" r:id="rId4" imgW="5886550" imgH="1152480" progId="Excel.Sheet.12">
                  <p:embed/>
                </p:oleObj>
              </mc:Choice>
              <mc:Fallback>
                <p:oleObj name="Worksheet" r:id="rId4" imgW="5886550" imgH="1152480" progId="Excel.Sheet.12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8509" y="2283097"/>
                        <a:ext cx="11043737" cy="3161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2387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9F62F-CF8A-4CC9-A345-708219FEC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they differ?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8FE1D-917C-4401-AC53-5A726296E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you signing up for?</a:t>
            </a:r>
          </a:p>
          <a:p>
            <a:r>
              <a:rPr lang="en-US" dirty="0"/>
              <a:t>How is it funded?</a:t>
            </a:r>
          </a:p>
          <a:p>
            <a:r>
              <a:rPr lang="en-US" dirty="0"/>
              <a:t>What’s the escape hatch?</a:t>
            </a:r>
          </a:p>
        </p:txBody>
      </p:sp>
    </p:spTree>
    <p:extLst>
      <p:ext uri="{BB962C8B-B14F-4D97-AF65-F5344CB8AC3E}">
        <p14:creationId xmlns:p14="http://schemas.microsoft.com/office/powerpoint/2010/main" val="574129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97CE9-62D0-408B-8EB7-3C7909FAD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Differences in what you ARE signing up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8B287-D7E7-4B4A-A6F4-7AE8AF7BC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Single payer terminology is misleading – universal health coverage is better</a:t>
            </a:r>
          </a:p>
          <a:p>
            <a:r>
              <a:rPr lang="en-US" dirty="0"/>
              <a:t>Single PROVIDER system (</a:t>
            </a:r>
            <a:r>
              <a:rPr lang="en-US" dirty="0" err="1"/>
              <a:t>eg</a:t>
            </a:r>
            <a:r>
              <a:rPr lang="en-US" dirty="0"/>
              <a:t> NHS)</a:t>
            </a:r>
          </a:p>
          <a:p>
            <a:pPr lvl="1"/>
            <a:r>
              <a:rPr lang="en-US" dirty="0"/>
              <a:t>Like VHA or Kaiser – the clinicians are all employees</a:t>
            </a:r>
          </a:p>
          <a:p>
            <a:r>
              <a:rPr lang="en-US" dirty="0"/>
              <a:t>Single payer system (</a:t>
            </a:r>
            <a:r>
              <a:rPr lang="en-US" dirty="0" err="1"/>
              <a:t>eg</a:t>
            </a:r>
            <a:r>
              <a:rPr lang="en-US" dirty="0"/>
              <a:t> France)</a:t>
            </a:r>
          </a:p>
          <a:p>
            <a:pPr lvl="1"/>
            <a:r>
              <a:rPr lang="en-US" dirty="0"/>
              <a:t>Health care identity card with billing going to government accounts</a:t>
            </a:r>
          </a:p>
          <a:p>
            <a:r>
              <a:rPr lang="en-US" dirty="0"/>
              <a:t>Regulated </a:t>
            </a:r>
            <a:r>
              <a:rPr lang="en-US" dirty="0" err="1"/>
              <a:t>multipayer</a:t>
            </a:r>
            <a:r>
              <a:rPr lang="en-US" dirty="0"/>
              <a:t> system (</a:t>
            </a:r>
            <a:r>
              <a:rPr lang="en-US" dirty="0" err="1"/>
              <a:t>eg</a:t>
            </a:r>
            <a:r>
              <a:rPr lang="en-US" dirty="0"/>
              <a:t> Germany and Singapore)</a:t>
            </a:r>
          </a:p>
          <a:p>
            <a:pPr lvl="1"/>
            <a:r>
              <a:rPr lang="en-US" dirty="0"/>
              <a:t>Wide range of insurers, all with a standardized base offering</a:t>
            </a:r>
          </a:p>
        </p:txBody>
      </p:sp>
    </p:spTree>
    <p:extLst>
      <p:ext uri="{BB962C8B-B14F-4D97-AF65-F5344CB8AC3E}">
        <p14:creationId xmlns:p14="http://schemas.microsoft.com/office/powerpoint/2010/main" val="1152385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70E6A-857B-43A0-B199-F8DF5CF0C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universal coverage FUNDED?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A9FE1-2156-47A2-8273-FFA6741E7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General revenue (e.g.  UK and Canada)</a:t>
            </a:r>
          </a:p>
          <a:p>
            <a:pPr lvl="1"/>
            <a:r>
              <a:rPr lang="en-US" dirty="0"/>
              <a:t>Tends to obscure cost especially in federal countries – what share of your tax bill(s) goes to healthcare</a:t>
            </a:r>
          </a:p>
          <a:p>
            <a:r>
              <a:rPr lang="en-US" dirty="0"/>
              <a:t>Dedicated taxes, usually payroll (e.g. France, and Germany)</a:t>
            </a:r>
          </a:p>
          <a:p>
            <a:pPr lvl="1"/>
            <a:r>
              <a:rPr lang="en-US" dirty="0"/>
              <a:t>For example, Germans pay 18% on first 50K split between employer and employee</a:t>
            </a:r>
          </a:p>
          <a:p>
            <a:r>
              <a:rPr lang="en-US" dirty="0"/>
              <a:t>Premiums and copays</a:t>
            </a:r>
          </a:p>
          <a:p>
            <a:pPr lvl="1"/>
            <a:r>
              <a:rPr lang="en-US" dirty="0"/>
              <a:t>Lower than they would be in the United States</a:t>
            </a:r>
          </a:p>
          <a:p>
            <a:pPr lvl="1"/>
            <a:r>
              <a:rPr lang="en-US" dirty="0"/>
              <a:t>Often varies with consumer choice annual deductible and beds in the hospital room</a:t>
            </a:r>
          </a:p>
          <a:p>
            <a:r>
              <a:rPr lang="en-US" dirty="0"/>
              <a:t>Price controls and “free” real estate</a:t>
            </a:r>
          </a:p>
        </p:txBody>
      </p:sp>
    </p:spTree>
    <p:extLst>
      <p:ext uri="{BB962C8B-B14F-4D97-AF65-F5344CB8AC3E}">
        <p14:creationId xmlns:p14="http://schemas.microsoft.com/office/powerpoint/2010/main" val="799926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A56AA-7436-44F1-9633-48FC04173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an escape hatch?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FE773-3F64-472D-8609-FBB9F7D8C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7356" y="1948404"/>
            <a:ext cx="9222059" cy="354171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It’s virtually certain that any particular menu of benefits will not meet everybody’s needs or wants</a:t>
            </a:r>
          </a:p>
          <a:p>
            <a:r>
              <a:rPr lang="en-US" dirty="0"/>
              <a:t>People with some combination of will and money will try to escape the restrictions</a:t>
            </a:r>
          </a:p>
          <a:p>
            <a:pPr lvl="1"/>
            <a:r>
              <a:rPr lang="en-US" dirty="0"/>
              <a:t>Non-emergency non-lifesaving care often has a queue</a:t>
            </a:r>
          </a:p>
          <a:p>
            <a:pPr lvl="2"/>
            <a:r>
              <a:rPr lang="en-US" dirty="0"/>
              <a:t>Joint replacements, cataracts, diagnostic tests thought unnecessary</a:t>
            </a:r>
          </a:p>
          <a:p>
            <a:pPr lvl="1"/>
            <a:r>
              <a:rPr lang="en-US" dirty="0"/>
              <a:t>Expensive drugs thought not cost-effective by the local NICE</a:t>
            </a:r>
          </a:p>
          <a:p>
            <a:pPr lvl="1"/>
            <a:r>
              <a:rPr lang="en-US" dirty="0"/>
              <a:t>Simple convenience</a:t>
            </a:r>
          </a:p>
          <a:p>
            <a:pPr lvl="1"/>
            <a:r>
              <a:rPr lang="en-US" dirty="0"/>
              <a:t>Really sick children</a:t>
            </a:r>
          </a:p>
          <a:p>
            <a:r>
              <a:rPr lang="en-US" dirty="0"/>
              <a:t>Most governments have chosen to have an escape hatch to release the pressure</a:t>
            </a:r>
          </a:p>
          <a:p>
            <a:pPr lvl="1"/>
            <a:r>
              <a:rPr lang="en-US" dirty="0"/>
              <a:t>Quebec doesn’t but they have </a:t>
            </a:r>
            <a:r>
              <a:rPr lang="en-US" dirty="0" err="1"/>
              <a:t>Chaoulli</a:t>
            </a:r>
            <a:r>
              <a:rPr lang="en-US" dirty="0"/>
              <a:t> v. Quebec and the United States</a:t>
            </a:r>
          </a:p>
        </p:txBody>
      </p:sp>
    </p:spTree>
    <p:extLst>
      <p:ext uri="{BB962C8B-B14F-4D97-AF65-F5344CB8AC3E}">
        <p14:creationId xmlns:p14="http://schemas.microsoft.com/office/powerpoint/2010/main" val="32884837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6484</TotalTime>
  <Words>817</Words>
  <Application>Microsoft Office PowerPoint</Application>
  <PresentationFormat>Widescreen</PresentationFormat>
  <Paragraphs>83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Trebuchet MS</vt:lpstr>
      <vt:lpstr>Tw Cen MT</vt:lpstr>
      <vt:lpstr>Circuit</vt:lpstr>
      <vt:lpstr>Worksheet</vt:lpstr>
      <vt:lpstr>INTERNATIONAL Health systems</vt:lpstr>
      <vt:lpstr>Let’s compare universal health insurance</vt:lpstr>
      <vt:lpstr>PowerPoint Presentation</vt:lpstr>
      <vt:lpstr>What do they have in common?</vt:lpstr>
      <vt:lpstr>Examples from around the globe</vt:lpstr>
      <vt:lpstr>How do they differ?</vt:lpstr>
      <vt:lpstr>Differences in what you ARE signing up for?</vt:lpstr>
      <vt:lpstr>HOW IS universal coverage FUNDED?</vt:lpstr>
      <vt:lpstr>What’s an escape hatch?</vt:lpstr>
      <vt:lpstr>Varieties of escape hatches</vt:lpstr>
      <vt:lpstr>Discussion questions</vt:lpstr>
    </vt:vector>
  </TitlesOfParts>
  <Company>George Mason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DRAFT – INTERNATIONAL Health systems</dc:title>
  <dc:creator>John M Shiver</dc:creator>
  <cp:lastModifiedBy>Lloyd Brodsky</cp:lastModifiedBy>
  <cp:revision>32</cp:revision>
  <dcterms:created xsi:type="dcterms:W3CDTF">2018-08-29T16:07:36Z</dcterms:created>
  <dcterms:modified xsi:type="dcterms:W3CDTF">2018-09-20T19:25:40Z</dcterms:modified>
</cp:coreProperties>
</file>